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6" r:id="rId1"/>
  </p:sldMasterIdLst>
  <p:sldIdLst>
    <p:sldId id="256" r:id="rId2"/>
    <p:sldId id="257" r:id="rId3"/>
    <p:sldId id="270" r:id="rId4"/>
    <p:sldId id="260" r:id="rId5"/>
    <p:sldId id="272" r:id="rId6"/>
    <p:sldId id="261" r:id="rId7"/>
    <p:sldId id="262" r:id="rId8"/>
    <p:sldId id="263" r:id="rId9"/>
    <p:sldId id="264" r:id="rId10"/>
    <p:sldId id="271" r:id="rId11"/>
    <p:sldId id="265" r:id="rId12"/>
    <p:sldId id="266" r:id="rId13"/>
    <p:sldId id="267" r:id="rId14"/>
    <p:sldId id="268" r:id="rId15"/>
    <p:sldId id="269" r:id="rId16"/>
    <p:sldId id="274" r:id="rId17"/>
    <p:sldId id="273" r:id="rId18"/>
  </p:sldIdLst>
  <p:sldSz cx="12192000" cy="6858000"/>
  <p:notesSz cx="6858000" cy="9144000"/>
  <p:defaultTextStyle>
    <a:defPPr>
      <a:defRPr lang="en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E32785-2F7D-4F8A-8187-DBF33D2EF1E8}" v="24" dt="2021-06-01T10:32:07.37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860"/>
    <p:restoredTop sz="94646"/>
  </p:normalViewPr>
  <p:slideViewPr>
    <p:cSldViewPr snapToGrid="0" snapToObjects="1">
      <p:cViewPr varScale="1">
        <p:scale>
          <a:sx n="82" d="100"/>
          <a:sy n="82" d="100"/>
        </p:scale>
        <p:origin x="95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rovei Andreea" userId="f405e92ff95244cb" providerId="LiveId" clId="{97E32785-2F7D-4F8A-8187-DBF33D2EF1E8}"/>
    <pc:docChg chg="undo custSel addSld modSld">
      <pc:chgData name="Horovei Andreea" userId="f405e92ff95244cb" providerId="LiveId" clId="{97E32785-2F7D-4F8A-8187-DBF33D2EF1E8}" dt="2021-06-01T10:32:11.947" v="202" actId="20577"/>
      <pc:docMkLst>
        <pc:docMk/>
      </pc:docMkLst>
      <pc:sldChg chg="addSp modSp mod">
        <pc:chgData name="Horovei Andreea" userId="f405e92ff95244cb" providerId="LiveId" clId="{97E32785-2F7D-4F8A-8187-DBF33D2EF1E8}" dt="2021-06-01T10:11:50.173" v="90" actId="1076"/>
        <pc:sldMkLst>
          <pc:docMk/>
          <pc:sldMk cId="851782661" sldId="260"/>
        </pc:sldMkLst>
        <pc:spChg chg="add mod">
          <ac:chgData name="Horovei Andreea" userId="f405e92ff95244cb" providerId="LiveId" clId="{97E32785-2F7D-4F8A-8187-DBF33D2EF1E8}" dt="2021-06-01T10:11:50.173" v="90" actId="1076"/>
          <ac:spMkLst>
            <pc:docMk/>
            <pc:sldMk cId="851782661" sldId="260"/>
            <ac:spMk id="5" creationId="{A3566C47-D03B-4CCE-92FF-31EEDE380340}"/>
          </ac:spMkLst>
        </pc:spChg>
      </pc:sldChg>
      <pc:sldChg chg="addSp modSp mod">
        <pc:chgData name="Horovei Andreea" userId="f405e92ff95244cb" providerId="LiveId" clId="{97E32785-2F7D-4F8A-8187-DBF33D2EF1E8}" dt="2021-06-01T10:21:19.852" v="143" actId="20577"/>
        <pc:sldMkLst>
          <pc:docMk/>
          <pc:sldMk cId="1409429124" sldId="261"/>
        </pc:sldMkLst>
        <pc:spChg chg="add mod">
          <ac:chgData name="Horovei Andreea" userId="f405e92ff95244cb" providerId="LiveId" clId="{97E32785-2F7D-4F8A-8187-DBF33D2EF1E8}" dt="2021-06-01T10:21:19.852" v="143" actId="20577"/>
          <ac:spMkLst>
            <pc:docMk/>
            <pc:sldMk cId="1409429124" sldId="261"/>
            <ac:spMk id="3" creationId="{199392A4-8D4E-46EC-BA1C-5CC594871CB4}"/>
          </ac:spMkLst>
        </pc:spChg>
      </pc:sldChg>
      <pc:sldChg chg="addSp modSp mod">
        <pc:chgData name="Horovei Andreea" userId="f405e92ff95244cb" providerId="LiveId" clId="{97E32785-2F7D-4F8A-8187-DBF33D2EF1E8}" dt="2021-06-01T10:29:19.922" v="181" actId="1076"/>
        <pc:sldMkLst>
          <pc:docMk/>
          <pc:sldMk cId="1378003265" sldId="264"/>
        </pc:sldMkLst>
        <pc:spChg chg="add mod">
          <ac:chgData name="Horovei Andreea" userId="f405e92ff95244cb" providerId="LiveId" clId="{97E32785-2F7D-4F8A-8187-DBF33D2EF1E8}" dt="2021-06-01T10:29:19.922" v="181" actId="1076"/>
          <ac:spMkLst>
            <pc:docMk/>
            <pc:sldMk cId="1378003265" sldId="264"/>
            <ac:spMk id="4" creationId="{E99E08AB-0AF8-46D6-87F1-9A9140807A45}"/>
          </ac:spMkLst>
        </pc:spChg>
      </pc:sldChg>
      <pc:sldChg chg="addSp modSp mod">
        <pc:chgData name="Horovei Andreea" userId="f405e92ff95244cb" providerId="LiveId" clId="{97E32785-2F7D-4F8A-8187-DBF33D2EF1E8}" dt="2021-06-01T10:09:12.949" v="66" actId="14100"/>
        <pc:sldMkLst>
          <pc:docMk/>
          <pc:sldMk cId="923462206" sldId="265"/>
        </pc:sldMkLst>
        <pc:spChg chg="add mod">
          <ac:chgData name="Horovei Andreea" userId="f405e92ff95244cb" providerId="LiveId" clId="{97E32785-2F7D-4F8A-8187-DBF33D2EF1E8}" dt="2021-06-01T10:09:12.949" v="66" actId="14100"/>
          <ac:spMkLst>
            <pc:docMk/>
            <pc:sldMk cId="923462206" sldId="265"/>
            <ac:spMk id="3" creationId="{755A09F1-E6C0-4F6A-AABB-BCA3C276C08B}"/>
          </ac:spMkLst>
        </pc:spChg>
      </pc:sldChg>
      <pc:sldChg chg="addSp modSp mod">
        <pc:chgData name="Horovei Andreea" userId="f405e92ff95244cb" providerId="LiveId" clId="{97E32785-2F7D-4F8A-8187-DBF33D2EF1E8}" dt="2021-06-01T10:32:11.947" v="202" actId="20577"/>
        <pc:sldMkLst>
          <pc:docMk/>
          <pc:sldMk cId="3080423246" sldId="266"/>
        </pc:sldMkLst>
        <pc:spChg chg="add mod">
          <ac:chgData name="Horovei Andreea" userId="f405e92ff95244cb" providerId="LiveId" clId="{97E32785-2F7D-4F8A-8187-DBF33D2EF1E8}" dt="2021-06-01T10:32:11.947" v="202" actId="20577"/>
          <ac:spMkLst>
            <pc:docMk/>
            <pc:sldMk cId="3080423246" sldId="266"/>
            <ac:spMk id="3" creationId="{61C460EF-8F8E-4E9D-B205-2C2A686F2FA6}"/>
          </ac:spMkLst>
        </pc:spChg>
      </pc:sldChg>
      <pc:sldChg chg="addSp modSp mod">
        <pc:chgData name="Horovei Andreea" userId="f405e92ff95244cb" providerId="LiveId" clId="{97E32785-2F7D-4F8A-8187-DBF33D2EF1E8}" dt="2021-06-01T10:07:11.746" v="46" actId="20577"/>
        <pc:sldMkLst>
          <pc:docMk/>
          <pc:sldMk cId="3766543983" sldId="267"/>
        </pc:sldMkLst>
        <pc:spChg chg="add mod">
          <ac:chgData name="Horovei Andreea" userId="f405e92ff95244cb" providerId="LiveId" clId="{97E32785-2F7D-4F8A-8187-DBF33D2EF1E8}" dt="2021-06-01T10:07:11.746" v="46" actId="20577"/>
          <ac:spMkLst>
            <pc:docMk/>
            <pc:sldMk cId="3766543983" sldId="267"/>
            <ac:spMk id="3" creationId="{50238D86-80B4-4F29-9C5E-ECEA9CF5CD61}"/>
          </ac:spMkLst>
        </pc:spChg>
      </pc:sldChg>
      <pc:sldChg chg="addSp modSp mod">
        <pc:chgData name="Horovei Andreea" userId="f405e92ff95244cb" providerId="LiveId" clId="{97E32785-2F7D-4F8A-8187-DBF33D2EF1E8}" dt="2021-06-01T10:06:31.340" v="33" actId="1076"/>
        <pc:sldMkLst>
          <pc:docMk/>
          <pc:sldMk cId="132482114" sldId="268"/>
        </pc:sldMkLst>
        <pc:picChg chg="add mod">
          <ac:chgData name="Horovei Andreea" userId="f405e92ff95244cb" providerId="LiveId" clId="{97E32785-2F7D-4F8A-8187-DBF33D2EF1E8}" dt="2021-06-01T10:06:31.340" v="33" actId="1076"/>
          <ac:picMkLst>
            <pc:docMk/>
            <pc:sldMk cId="132482114" sldId="268"/>
            <ac:picMk id="3" creationId="{558601D5-90B6-4006-B651-0E1ECEAEB0E1}"/>
          </ac:picMkLst>
        </pc:picChg>
      </pc:sldChg>
      <pc:sldChg chg="addSp modSp mod">
        <pc:chgData name="Horovei Andreea" userId="f405e92ff95244cb" providerId="LiveId" clId="{97E32785-2F7D-4F8A-8187-DBF33D2EF1E8}" dt="2021-06-01T10:06:14.208" v="30" actId="1076"/>
        <pc:sldMkLst>
          <pc:docMk/>
          <pc:sldMk cId="1364774109" sldId="269"/>
        </pc:sldMkLst>
        <pc:spChg chg="add mod">
          <ac:chgData name="Horovei Andreea" userId="f405e92ff95244cb" providerId="LiveId" clId="{97E32785-2F7D-4F8A-8187-DBF33D2EF1E8}" dt="2021-06-01T10:06:14.208" v="30" actId="1076"/>
          <ac:spMkLst>
            <pc:docMk/>
            <pc:sldMk cId="1364774109" sldId="269"/>
            <ac:spMk id="3" creationId="{6CCF7D11-94E4-4365-964F-A383CB8256F2}"/>
          </ac:spMkLst>
        </pc:spChg>
      </pc:sldChg>
      <pc:sldChg chg="addSp modSp mod">
        <pc:chgData name="Horovei Andreea" userId="f405e92ff95244cb" providerId="LiveId" clId="{97E32785-2F7D-4F8A-8187-DBF33D2EF1E8}" dt="2021-06-01T10:26:23.095" v="164" actId="1076"/>
        <pc:sldMkLst>
          <pc:docMk/>
          <pc:sldMk cId="64304519" sldId="270"/>
        </pc:sldMkLst>
        <pc:spChg chg="add mod">
          <ac:chgData name="Horovei Andreea" userId="f405e92ff95244cb" providerId="LiveId" clId="{97E32785-2F7D-4F8A-8187-DBF33D2EF1E8}" dt="2021-06-01T10:26:23.095" v="164" actId="1076"/>
          <ac:spMkLst>
            <pc:docMk/>
            <pc:sldMk cId="64304519" sldId="270"/>
            <ac:spMk id="2" creationId="{5A30AF4B-1B67-434E-B856-0EF2AB12DCAA}"/>
          </ac:spMkLst>
        </pc:spChg>
      </pc:sldChg>
      <pc:sldChg chg="addSp delSp modSp new mod setBg">
        <pc:chgData name="Horovei Andreea" userId="f405e92ff95244cb" providerId="LiveId" clId="{97E32785-2F7D-4F8A-8187-DBF33D2EF1E8}" dt="2021-06-01T10:22:19.949" v="147" actId="20577"/>
        <pc:sldMkLst>
          <pc:docMk/>
          <pc:sldMk cId="294853495" sldId="274"/>
        </pc:sldMkLst>
        <pc:spChg chg="mod">
          <ac:chgData name="Horovei Andreea" userId="f405e92ff95244cb" providerId="LiveId" clId="{97E32785-2F7D-4F8A-8187-DBF33D2EF1E8}" dt="2021-06-01T10:13:30.264" v="114" actId="26606"/>
          <ac:spMkLst>
            <pc:docMk/>
            <pc:sldMk cId="294853495" sldId="274"/>
            <ac:spMk id="2" creationId="{5CB1F789-5156-4323-845A-976D4EEEC3FA}"/>
          </ac:spMkLst>
        </pc:spChg>
        <pc:spChg chg="mod">
          <ac:chgData name="Horovei Andreea" userId="f405e92ff95244cb" providerId="LiveId" clId="{97E32785-2F7D-4F8A-8187-DBF33D2EF1E8}" dt="2021-06-01T10:22:19.949" v="147" actId="20577"/>
          <ac:spMkLst>
            <pc:docMk/>
            <pc:sldMk cId="294853495" sldId="274"/>
            <ac:spMk id="3" creationId="{F90B61F2-BA35-4E78-8B5C-335EC95479F6}"/>
          </ac:spMkLst>
        </pc:spChg>
        <pc:spChg chg="add del">
          <ac:chgData name="Horovei Andreea" userId="f405e92ff95244cb" providerId="LiveId" clId="{97E32785-2F7D-4F8A-8187-DBF33D2EF1E8}" dt="2021-06-01T10:13:23.374" v="109" actId="26606"/>
          <ac:spMkLst>
            <pc:docMk/>
            <pc:sldMk cId="294853495" sldId="274"/>
            <ac:spMk id="8" creationId="{63E5BFF9-8D75-4F8D-AA2E-E9AF4156BF0C}"/>
          </ac:spMkLst>
        </pc:spChg>
        <pc:spChg chg="add del">
          <ac:chgData name="Horovei Andreea" userId="f405e92ff95244cb" providerId="LiveId" clId="{97E32785-2F7D-4F8A-8187-DBF33D2EF1E8}" dt="2021-06-01T10:13:23.374" v="109" actId="26606"/>
          <ac:spMkLst>
            <pc:docMk/>
            <pc:sldMk cId="294853495" sldId="274"/>
            <ac:spMk id="10" creationId="{5074A657-B6F7-47AE-B719-D3590207EAA5}"/>
          </ac:spMkLst>
        </pc:spChg>
        <pc:spChg chg="add del">
          <ac:chgData name="Horovei Andreea" userId="f405e92ff95244cb" providerId="LiveId" clId="{97E32785-2F7D-4F8A-8187-DBF33D2EF1E8}" dt="2021-06-01T10:13:25.743" v="111" actId="26606"/>
          <ac:spMkLst>
            <pc:docMk/>
            <pc:sldMk cId="294853495" sldId="274"/>
            <ac:spMk id="22" creationId="{D9D5FBB6-AF1B-4CD3-9ADD-A0466C073E25}"/>
          </ac:spMkLst>
        </pc:spChg>
        <pc:spChg chg="add del">
          <ac:chgData name="Horovei Andreea" userId="f405e92ff95244cb" providerId="LiveId" clId="{97E32785-2F7D-4F8A-8187-DBF33D2EF1E8}" dt="2021-06-01T10:13:23.374" v="109" actId="26606"/>
          <ac:spMkLst>
            <pc:docMk/>
            <pc:sldMk cId="294853495" sldId="274"/>
            <ac:spMk id="23" creationId="{8DB0478B-1B97-4BFD-90B4-35597D8217CF}"/>
          </ac:spMkLst>
        </pc:spChg>
        <pc:spChg chg="add">
          <ac:chgData name="Horovei Andreea" userId="f405e92ff95244cb" providerId="LiveId" clId="{97E32785-2F7D-4F8A-8187-DBF33D2EF1E8}" dt="2021-06-01T10:13:30.264" v="114" actId="26606"/>
          <ac:spMkLst>
            <pc:docMk/>
            <pc:sldMk cId="294853495" sldId="274"/>
            <ac:spMk id="24" creationId="{498E76D5-F7FA-4D66-9338-9BE379BD3FA3}"/>
          </ac:spMkLst>
        </pc:spChg>
        <pc:spChg chg="add del">
          <ac:chgData name="Horovei Andreea" userId="f405e92ff95244cb" providerId="LiveId" clId="{97E32785-2F7D-4F8A-8187-DBF33D2EF1E8}" dt="2021-06-01T10:13:25.743" v="111" actId="26606"/>
          <ac:spMkLst>
            <pc:docMk/>
            <pc:sldMk cId="294853495" sldId="274"/>
            <ac:spMk id="25" creationId="{5A0D93FA-EF4F-4AEA-BA10-8F82B448B3D9}"/>
          </ac:spMkLst>
        </pc:spChg>
        <pc:spChg chg="add del">
          <ac:chgData name="Horovei Andreea" userId="f405e92ff95244cb" providerId="LiveId" clId="{97E32785-2F7D-4F8A-8187-DBF33D2EF1E8}" dt="2021-06-01T10:13:25.743" v="111" actId="26606"/>
          <ac:spMkLst>
            <pc:docMk/>
            <pc:sldMk cId="294853495" sldId="274"/>
            <ac:spMk id="26" creationId="{39F40927-66F5-4495-B7A6-36F72B225069}"/>
          </ac:spMkLst>
        </pc:spChg>
        <pc:spChg chg="add del">
          <ac:chgData name="Horovei Andreea" userId="f405e92ff95244cb" providerId="LiveId" clId="{97E32785-2F7D-4F8A-8187-DBF33D2EF1E8}" dt="2021-06-01T10:13:30.249" v="113" actId="26606"/>
          <ac:spMkLst>
            <pc:docMk/>
            <pc:sldMk cId="294853495" sldId="274"/>
            <ac:spMk id="37" creationId="{63E5BFF9-8D75-4F8D-AA2E-E9AF4156BF0C}"/>
          </ac:spMkLst>
        </pc:spChg>
        <pc:spChg chg="add del">
          <ac:chgData name="Horovei Andreea" userId="f405e92ff95244cb" providerId="LiveId" clId="{97E32785-2F7D-4F8A-8187-DBF33D2EF1E8}" dt="2021-06-01T10:13:30.249" v="113" actId="26606"/>
          <ac:spMkLst>
            <pc:docMk/>
            <pc:sldMk cId="294853495" sldId="274"/>
            <ac:spMk id="38" creationId="{5074A657-B6F7-47AE-B719-D3590207EAA5}"/>
          </ac:spMkLst>
        </pc:spChg>
        <pc:spChg chg="add del">
          <ac:chgData name="Horovei Andreea" userId="f405e92ff95244cb" providerId="LiveId" clId="{97E32785-2F7D-4F8A-8187-DBF33D2EF1E8}" dt="2021-06-01T10:13:30.249" v="113" actId="26606"/>
          <ac:spMkLst>
            <pc:docMk/>
            <pc:sldMk cId="294853495" sldId="274"/>
            <ac:spMk id="40" creationId="{8DB0478B-1B97-4BFD-90B4-35597D8217CF}"/>
          </ac:spMkLst>
        </pc:spChg>
        <pc:spChg chg="add">
          <ac:chgData name="Horovei Andreea" userId="f405e92ff95244cb" providerId="LiveId" clId="{97E32785-2F7D-4F8A-8187-DBF33D2EF1E8}" dt="2021-06-01T10:13:30.264" v="114" actId="26606"/>
          <ac:spMkLst>
            <pc:docMk/>
            <pc:sldMk cId="294853495" sldId="274"/>
            <ac:spMk id="42" creationId="{5D7D95D6-8C7A-4418-8DC3-6AB9EE15B13C}"/>
          </ac:spMkLst>
        </pc:spChg>
        <pc:spChg chg="add">
          <ac:chgData name="Horovei Andreea" userId="f405e92ff95244cb" providerId="LiveId" clId="{97E32785-2F7D-4F8A-8187-DBF33D2EF1E8}" dt="2021-06-01T10:13:30.264" v="114" actId="26606"/>
          <ac:spMkLst>
            <pc:docMk/>
            <pc:sldMk cId="294853495" sldId="274"/>
            <ac:spMk id="43" creationId="{90BA8E6D-8984-4DDE-8FC5-F3E6AAB005F4}"/>
          </ac:spMkLst>
        </pc:spChg>
        <pc:grpChg chg="add del">
          <ac:chgData name="Horovei Andreea" userId="f405e92ff95244cb" providerId="LiveId" clId="{97E32785-2F7D-4F8A-8187-DBF33D2EF1E8}" dt="2021-06-01T10:13:23.374" v="109" actId="26606"/>
          <ac:grpSpMkLst>
            <pc:docMk/>
            <pc:sldMk cId="294853495" sldId="274"/>
            <ac:grpSpMk id="12" creationId="{5F495AF5-CD36-4EE9-95DB-86D2A3931028}"/>
          </ac:grpSpMkLst>
        </pc:grpChg>
        <pc:grpChg chg="add del">
          <ac:chgData name="Horovei Andreea" userId="f405e92ff95244cb" providerId="LiveId" clId="{97E32785-2F7D-4F8A-8187-DBF33D2EF1E8}" dt="2021-06-01T10:13:25.743" v="111" actId="26606"/>
          <ac:grpSpMkLst>
            <pc:docMk/>
            <pc:sldMk cId="294853495" sldId="274"/>
            <ac:grpSpMk id="27" creationId="{2143C123-182F-4635-BCE6-C8EE0F897327}"/>
          </ac:grpSpMkLst>
        </pc:grpChg>
        <pc:grpChg chg="add del">
          <ac:chgData name="Horovei Andreea" userId="f405e92ff95244cb" providerId="LiveId" clId="{97E32785-2F7D-4F8A-8187-DBF33D2EF1E8}" dt="2021-06-01T10:13:30.249" v="113" actId="26606"/>
          <ac:grpSpMkLst>
            <pc:docMk/>
            <pc:sldMk cId="294853495" sldId="274"/>
            <ac:grpSpMk id="39" creationId="{5F495AF5-CD36-4EE9-95DB-86D2A3931028}"/>
          </ac:grpSpMkLst>
        </pc:grpChg>
        <pc:grpChg chg="add">
          <ac:chgData name="Horovei Andreea" userId="f405e92ff95244cb" providerId="LiveId" clId="{97E32785-2F7D-4F8A-8187-DBF33D2EF1E8}" dt="2021-06-01T10:13:30.264" v="114" actId="26606"/>
          <ac:grpSpMkLst>
            <pc:docMk/>
            <pc:sldMk cId="294853495" sldId="274"/>
            <ac:grpSpMk id="44" creationId="{E87D869D-11AD-41EC-9881-9809DBE9A40C}"/>
          </ac:grpSpMkLst>
        </pc:grpChg>
      </pc:sldChg>
    </pc:docChg>
  </pc:docChgLst>
</pc:chgInfo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tiff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70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55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478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8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5296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258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97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0369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518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171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6/1/2021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357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6/1/2021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15733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4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visual-paradigm.com/scrum/why-fixed-length-of-sprints-in-scrum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rtinfinity.com/project-management-methodologies/scrum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agile-batman/how-to-run-sprint-planning-b88057897f9f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edium.com/serious-scrum/daily-scrum-some-myths-and-tips-92c2913cd9b2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tartinfinity.com/product-management-framework/scrum-sprint/sprint-review-vs-sprint-retrospective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esources.scrumalliance.org/Article/scrum-team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en.wikipedia.org/wiki/Agile_software_development#Agile_software_development_principles" TargetMode="External"/><Relationship Id="rId5" Type="http://schemas.openxmlformats.org/officeDocument/2006/relationships/hyperlink" Target="https://resources.scrumalliance.org/Article/quick-guide-things-scrum" TargetMode="External"/><Relationship Id="rId4" Type="http://schemas.openxmlformats.org/officeDocument/2006/relationships/hyperlink" Target="https://resources.scrumalliance.org/Article/scrum-events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esources.scrumalliance.org/Article/differences-agile-scrum-differ-waterfall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wearebrain.com/blog/innovation-and-transformation-strategy/5-scrum-values-what-are-they-and-why-do-we-need-them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uleap.org/agile/agile-scrum-in-10-minute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crum.org/resources/blog/equality-accountabilities-scrum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arren2lynch.medium.com/scrum-product-owner-the-role-and-responsibilities-883011a7dcfa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Technological background">
            <a:extLst>
              <a:ext uri="{FF2B5EF4-FFF2-40B4-BE49-F238E27FC236}">
                <a16:creationId xmlns:a16="http://schemas.microsoft.com/office/drawing/2014/main" id="{1DD8D1CE-AA63-4CC1-B5C0-693DFAD7D2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5103" r="-1" b="10606"/>
          <a:stretch/>
        </p:blipFill>
        <p:spPr>
          <a:xfrm>
            <a:off x="20" y="10"/>
            <a:ext cx="1218892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03743C6-8D88-2948-B3D8-8BDC33B3AD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164583" y="686020"/>
            <a:ext cx="5859787" cy="2742980"/>
          </a:xfrm>
        </p:spPr>
        <p:txBody>
          <a:bodyPr>
            <a:normAutofit/>
          </a:bodyPr>
          <a:lstStyle/>
          <a:p>
            <a:pPr algn="ctr"/>
            <a:r>
              <a:rPr lang="en-RO" dirty="0">
                <a:solidFill>
                  <a:srgbClr val="FFFFFF"/>
                </a:solidFill>
              </a:rPr>
              <a:t>Metodologia Scrum în dezvoltarea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B3B1AF-A994-3D46-BC95-E8D301B8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64583" y="3602038"/>
            <a:ext cx="5859787" cy="2569942"/>
          </a:xfrm>
        </p:spPr>
        <p:txBody>
          <a:bodyPr>
            <a:normAutofit/>
          </a:bodyPr>
          <a:lstStyle/>
          <a:p>
            <a:pPr algn="r"/>
            <a:r>
              <a:rPr lang="en-RO" dirty="0">
                <a:solidFill>
                  <a:srgbClr val="FFFFFF"/>
                </a:solidFill>
              </a:rPr>
              <a:t>Frunză Ștefania</a:t>
            </a:r>
          </a:p>
          <a:p>
            <a:pPr algn="r"/>
            <a:r>
              <a:rPr lang="en-RO" dirty="0">
                <a:solidFill>
                  <a:srgbClr val="FFFFFF"/>
                </a:solidFill>
              </a:rPr>
              <a:t>Georgescu Mara</a:t>
            </a:r>
          </a:p>
          <a:p>
            <a:pPr algn="r"/>
            <a:r>
              <a:rPr lang="en-RO" dirty="0">
                <a:solidFill>
                  <a:srgbClr val="FFFFFF"/>
                </a:solidFill>
              </a:rPr>
              <a:t>Horovei Andreea</a:t>
            </a:r>
          </a:p>
          <a:p>
            <a:pPr algn="r"/>
            <a:r>
              <a:rPr lang="en-RO" dirty="0">
                <a:solidFill>
                  <a:srgbClr val="FFFFFF"/>
                </a:solidFill>
              </a:rPr>
              <a:t>335CC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A87D413-7BAA-462C-B2E4-D3E7F1B84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7C2E2750-B9DE-455A-B750-2FAFF87D80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A77A1618-AFD3-49E5-A4AC-89FA51FA99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A76DC57-ED9C-40FB-A897-CDD7D6222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BB714E6-B071-4696-ACD5-A9A96F929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A303CB3D-0086-4A58-BDAE-F18B143EE4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7" name="Graphic 9">
              <a:extLst>
                <a:ext uri="{FF2B5EF4-FFF2-40B4-BE49-F238E27FC236}">
                  <a16:creationId xmlns:a16="http://schemas.microsoft.com/office/drawing/2014/main" id="{8AB02D57-74BD-4B38-94E0-EF2F291E0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69343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0FB360-D508-D347-A133-3896EFD8F7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RO" dirty="0"/>
              <a:t>Sprint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EE45E-C0DB-B04A-949D-F883686A88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endParaRPr lang="en-RO" dirty="0"/>
          </a:p>
          <a:p>
            <a:endParaRPr lang="en-RO" dirty="0"/>
          </a:p>
          <a:p>
            <a:r>
              <a:rPr lang="en-RO" dirty="0"/>
              <a:t>Ce reprezintă un sprint?</a:t>
            </a:r>
          </a:p>
        </p:txBody>
      </p:sp>
      <p:pic>
        <p:nvPicPr>
          <p:cNvPr id="10242" name="Picture 2" descr="Diagram&#10;&#10;Description automatically generated">
            <a:extLst>
              <a:ext uri="{FF2B5EF4-FFF2-40B4-BE49-F238E27FC236}">
                <a16:creationId xmlns:a16="http://schemas.microsoft.com/office/drawing/2014/main" id="{BF3A26B1-42BD-0B42-B9FD-8FF939AFB1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9388" y="2719324"/>
            <a:ext cx="4659872" cy="1549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B0087E47-C41D-464D-A134-D60C83FC11EB}"/>
              </a:ext>
            </a:extLst>
          </p:cNvPr>
          <p:cNvSpPr txBox="1"/>
          <p:nvPr/>
        </p:nvSpPr>
        <p:spPr>
          <a:xfrm>
            <a:off x="6529388" y="4553339"/>
            <a:ext cx="5553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</a:rPr>
              <a:t>Sursa</a:t>
            </a:r>
            <a:r>
              <a:rPr lang="en-GB" sz="1400" dirty="0">
                <a:solidFill>
                  <a:schemeClr val="bg1"/>
                </a:solidFill>
              </a:rPr>
              <a:t>: </a:t>
            </a:r>
            <a:r>
              <a:rPr lang="en-GB" sz="1400" dirty="0">
                <a:solidFill>
                  <a:schemeClr val="bg1"/>
                </a:solidFill>
                <a:hlinkClick r:id="rId4"/>
              </a:rPr>
              <a:t>https://www.visual-paradigm.com/scrum/why-fixed-length-of-sprints-in-scrum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3815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8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8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84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0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447954-2D19-1748-B62B-B693E86AC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58236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Evenimentele</a:t>
            </a:r>
            <a:r>
              <a:rPr lang="en-US" sz="5400" dirty="0"/>
              <a:t> Scrum</a:t>
            </a:r>
          </a:p>
        </p:txBody>
      </p:sp>
      <p:pic>
        <p:nvPicPr>
          <p:cNvPr id="8194" name="Picture 2" descr="Diagram&#10;&#10;Description automatically generated">
            <a:extLst>
              <a:ext uri="{FF2B5EF4-FFF2-40B4-BE49-F238E27FC236}">
                <a16:creationId xmlns:a16="http://schemas.microsoft.com/office/drawing/2014/main" id="{4E659553-CB4D-A649-8AA4-16826B78F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02448" y="1787856"/>
            <a:ext cx="4610529" cy="3577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8E877E2-3D08-2241-970B-69C4F86E1BF8}"/>
              </a:ext>
            </a:extLst>
          </p:cNvPr>
          <p:cNvSpPr txBox="1"/>
          <p:nvPr/>
        </p:nvSpPr>
        <p:spPr>
          <a:xfrm>
            <a:off x="574117" y="4422436"/>
            <a:ext cx="356757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    • Sprint Planning</a:t>
            </a:r>
          </a:p>
          <a:p>
            <a:r>
              <a:rPr lang="en-US" dirty="0"/>
              <a:t>    • Daily Scrum</a:t>
            </a:r>
          </a:p>
          <a:p>
            <a:r>
              <a:rPr lang="en-US" dirty="0"/>
              <a:t>    • Sprint Review</a:t>
            </a:r>
          </a:p>
          <a:p>
            <a:r>
              <a:rPr lang="en-US" dirty="0"/>
              <a:t>    • Sprint Retrospective</a:t>
            </a:r>
            <a:endParaRPr lang="en-RO" dirty="0"/>
          </a:p>
          <a:p>
            <a:endParaRPr lang="en-RO" dirty="0"/>
          </a:p>
        </p:txBody>
      </p:sp>
      <p:sp>
        <p:nvSpPr>
          <p:cNvPr id="3" name="CasetăText 2">
            <a:extLst>
              <a:ext uri="{FF2B5EF4-FFF2-40B4-BE49-F238E27FC236}">
                <a16:creationId xmlns:a16="http://schemas.microsoft.com/office/drawing/2014/main" id="{755A09F1-E6C0-4F6A-AABB-BCA3C276C08B}"/>
              </a:ext>
            </a:extLst>
          </p:cNvPr>
          <p:cNvSpPr txBox="1"/>
          <p:nvPr/>
        </p:nvSpPr>
        <p:spPr>
          <a:xfrm>
            <a:off x="6951305" y="5486400"/>
            <a:ext cx="5141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>
                <a:solidFill>
                  <a:schemeClr val="bg1"/>
                </a:solidFill>
                <a:hlinkClick r:id="rId4"/>
              </a:rPr>
              <a:t>https://startinfinity.com/project-management-methodologies/scrum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23462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8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8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84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0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431706-B921-B040-84EE-825759173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993839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Sprint Planning</a:t>
            </a:r>
            <a:br>
              <a:rPr lang="en-US" sz="5400" dirty="0"/>
            </a:br>
            <a:endParaRPr lang="en-US" sz="5400" dirty="0"/>
          </a:p>
        </p:txBody>
      </p:sp>
      <p:pic>
        <p:nvPicPr>
          <p:cNvPr id="9218" name="Picture 2" descr="Diagram&#10;&#10;Description automatically generated">
            <a:extLst>
              <a:ext uri="{FF2B5EF4-FFF2-40B4-BE49-F238E27FC236}">
                <a16:creationId xmlns:a16="http://schemas.microsoft.com/office/drawing/2014/main" id="{F08ACE32-F2DF-2D4C-9D97-A81F44B6B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02448" y="2475660"/>
            <a:ext cx="4610529" cy="22015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61C460EF-8F8E-4E9D-B205-2C2A686F2FA6}"/>
              </a:ext>
            </a:extLst>
          </p:cNvPr>
          <p:cNvSpPr txBox="1"/>
          <p:nvPr/>
        </p:nvSpPr>
        <p:spPr>
          <a:xfrm>
            <a:off x="6671388" y="4889241"/>
            <a:ext cx="46701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>
                <a:solidFill>
                  <a:schemeClr val="bg1"/>
                </a:solidFill>
                <a:hlinkClick r:id="rId4"/>
              </a:rPr>
              <a:t>https://medium.com/agile-batman/how-to-run-sprint-planning-b88057897f9f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0423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8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8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84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0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43B9F7-C963-4D4D-8E36-4504768C55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2737" y="1250397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Daily Scrum</a:t>
            </a:r>
            <a:br>
              <a:rPr lang="en-US" sz="5400" dirty="0"/>
            </a:br>
            <a:endParaRPr lang="en-US" sz="5400" dirty="0"/>
          </a:p>
        </p:txBody>
      </p:sp>
      <p:pic>
        <p:nvPicPr>
          <p:cNvPr id="11266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76743CF5-9BCB-1047-9E2C-856882707D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02448" y="2083765"/>
            <a:ext cx="4610529" cy="29853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50238D86-80B4-4F29-9C5E-ECEA9CF5CD61}"/>
              </a:ext>
            </a:extLst>
          </p:cNvPr>
          <p:cNvSpPr txBox="1"/>
          <p:nvPr/>
        </p:nvSpPr>
        <p:spPr>
          <a:xfrm>
            <a:off x="7175241" y="5570376"/>
            <a:ext cx="47306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>
                <a:solidFill>
                  <a:schemeClr val="bg1"/>
                </a:solidFill>
                <a:hlinkClick r:id="rId4"/>
              </a:rPr>
              <a:t>https://medium.com/serious-scrum/daily-scrum-some-myths-and-tips-92c2913cd9b2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65439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0" name="Rectangle 99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02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09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111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113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15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7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9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9A17D-D3D0-744C-B621-F194FE367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Sprint Review</a:t>
            </a:r>
          </a:p>
        </p:txBody>
      </p:sp>
      <p:pic>
        <p:nvPicPr>
          <p:cNvPr id="6" name="Picture 5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1D18EE36-9A65-3B47-B739-26E97FD14A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448" y="2308528"/>
            <a:ext cx="4610529" cy="2535790"/>
          </a:xfrm>
          <a:prstGeom prst="rect">
            <a:avLst/>
          </a:prstGeom>
        </p:spPr>
      </p:pic>
      <p:pic>
        <p:nvPicPr>
          <p:cNvPr id="3" name="Imagine 2">
            <a:extLst>
              <a:ext uri="{FF2B5EF4-FFF2-40B4-BE49-F238E27FC236}">
                <a16:creationId xmlns:a16="http://schemas.microsoft.com/office/drawing/2014/main" id="{558601D5-90B6-4006-B651-0E1ECEAEB0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6818" y="5113574"/>
            <a:ext cx="5645385" cy="804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82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21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3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5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7291B2-AAD7-E242-A2FF-3AED4E4FC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Sprint Retrospective</a:t>
            </a: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F1353D39-264B-CA45-B73B-CECEB96FC3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2448" y="2331581"/>
            <a:ext cx="4610529" cy="2489685"/>
          </a:xfrm>
          <a:prstGeom prst="rect">
            <a:avLst/>
          </a:prstGeom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6CCF7D11-94E4-4365-964F-A383CB8256F2}"/>
              </a:ext>
            </a:extLst>
          </p:cNvPr>
          <p:cNvSpPr txBox="1"/>
          <p:nvPr/>
        </p:nvSpPr>
        <p:spPr>
          <a:xfrm>
            <a:off x="6571301" y="5029200"/>
            <a:ext cx="56263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</a:rPr>
              <a:t>Sursa</a:t>
            </a:r>
            <a:r>
              <a:rPr lang="en-GB" sz="1400" dirty="0">
                <a:solidFill>
                  <a:schemeClr val="bg1"/>
                </a:solidFill>
              </a:rPr>
              <a:t>: </a:t>
            </a:r>
          </a:p>
          <a:p>
            <a:r>
              <a:rPr lang="en-GB" sz="1400" dirty="0">
                <a:solidFill>
                  <a:schemeClr val="bg1"/>
                </a:solidFill>
                <a:hlinkClick r:id="rId4"/>
              </a:rPr>
              <a:t>https://startinfinity.com/product-management-framework/scrum-sprint/sprint-review-vs-sprint-retrospective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647741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Background Fill">
            <a:extLst>
              <a:ext uri="{FF2B5EF4-FFF2-40B4-BE49-F238E27FC236}">
                <a16:creationId xmlns:a16="http://schemas.microsoft.com/office/drawing/2014/main" id="{5D7D95D6-8C7A-4418-8DC3-6AB9EE15B1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3" name="Color Fill">
            <a:extLst>
              <a:ext uri="{FF2B5EF4-FFF2-40B4-BE49-F238E27FC236}">
                <a16:creationId xmlns:a16="http://schemas.microsoft.com/office/drawing/2014/main" id="{90BA8E6D-8984-4DDE-8FC5-F3E6AAB005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44" name="Group 11">
            <a:extLst>
              <a:ext uri="{FF2B5EF4-FFF2-40B4-BE49-F238E27FC236}">
                <a16:creationId xmlns:a16="http://schemas.microsoft.com/office/drawing/2014/main" id="{E87D869D-11AD-41EC-9881-9809DBE9A4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57828"/>
            <a:ext cx="12188149" cy="3581965"/>
            <a:chOff x="0" y="-157828"/>
            <a:chExt cx="12188149" cy="3581965"/>
          </a:xfrm>
        </p:grpSpPr>
        <p:sp>
          <p:nvSpPr>
            <p:cNvPr id="45" name="Freeform: Shape 12">
              <a:extLst>
                <a:ext uri="{FF2B5EF4-FFF2-40B4-BE49-F238E27FC236}">
                  <a16:creationId xmlns:a16="http://schemas.microsoft.com/office/drawing/2014/main" id="{6664B9A9-6583-4C96-9737-4203BBA9C3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5450" y="-2201"/>
              <a:ext cx="3036178" cy="2703712"/>
            </a:xfrm>
            <a:custGeom>
              <a:avLst/>
              <a:gdLst>
                <a:gd name="connsiteX0" fmla="*/ 0 w 3036178"/>
                <a:gd name="connsiteY0" fmla="*/ 0 h 2918688"/>
                <a:gd name="connsiteX1" fmla="*/ 2102222 w 3036178"/>
                <a:gd name="connsiteY1" fmla="*/ 0 h 2918688"/>
                <a:gd name="connsiteX2" fmla="*/ 2107640 w 3036178"/>
                <a:gd name="connsiteY2" fmla="*/ 1983 h 2918688"/>
                <a:gd name="connsiteX3" fmla="*/ 3036178 w 3036178"/>
                <a:gd name="connsiteY3" fmla="*/ 1402829 h 2918688"/>
                <a:gd name="connsiteX4" fmla="*/ 3036178 w 3036178"/>
                <a:gd name="connsiteY4" fmla="*/ 2918688 h 2918688"/>
                <a:gd name="connsiteX5" fmla="*/ 1520319 w 3036178"/>
                <a:gd name="connsiteY5" fmla="*/ 2918688 h 2918688"/>
                <a:gd name="connsiteX6" fmla="*/ 0 w 3036178"/>
                <a:gd name="connsiteY6" fmla="*/ 1398369 h 2918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178" h="2918688">
                  <a:moveTo>
                    <a:pt x="0" y="0"/>
                  </a:moveTo>
                  <a:lnTo>
                    <a:pt x="2102222" y="0"/>
                  </a:lnTo>
                  <a:lnTo>
                    <a:pt x="2107640" y="1983"/>
                  </a:lnTo>
                  <a:cubicBezTo>
                    <a:pt x="2653306" y="232778"/>
                    <a:pt x="3036178" y="773085"/>
                    <a:pt x="3036178" y="1402829"/>
                  </a:cubicBezTo>
                  <a:lnTo>
                    <a:pt x="3036178" y="2918688"/>
                  </a:lnTo>
                  <a:lnTo>
                    <a:pt x="1520319" y="2918688"/>
                  </a:lnTo>
                  <a:cubicBezTo>
                    <a:pt x="680661" y="2918688"/>
                    <a:pt x="0" y="2238027"/>
                    <a:pt x="0" y="1398369"/>
                  </a:cubicBez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6" name="Graphic 18">
              <a:extLst>
                <a:ext uri="{FF2B5EF4-FFF2-40B4-BE49-F238E27FC236}">
                  <a16:creationId xmlns:a16="http://schemas.microsoft.com/office/drawing/2014/main" id="{8BD0E6C5-E02B-4ED0-AB49-84050EC733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8900000" flipH="1">
              <a:off x="7231231" y="-157828"/>
              <a:ext cx="1499978" cy="2467813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7" name="Oval 14">
              <a:extLst>
                <a:ext uri="{FF2B5EF4-FFF2-40B4-BE49-F238E27FC236}">
                  <a16:creationId xmlns:a16="http://schemas.microsoft.com/office/drawing/2014/main" id="{31D680F0-A52F-4F95-A8C4-73CDE8EE5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7341" y="2625092"/>
              <a:ext cx="331858" cy="30871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Graphic 9">
              <a:extLst>
                <a:ext uri="{FF2B5EF4-FFF2-40B4-BE49-F238E27FC236}">
                  <a16:creationId xmlns:a16="http://schemas.microsoft.com/office/drawing/2014/main" id="{00A2F7D0-3AEA-4E06-80D8-F8E3C557FE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4864408" y="1596820"/>
              <a:ext cx="1757448" cy="189718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Freeform: Shape 16">
              <a:extLst>
                <a:ext uri="{FF2B5EF4-FFF2-40B4-BE49-F238E27FC236}">
                  <a16:creationId xmlns:a16="http://schemas.microsoft.com/office/drawing/2014/main" id="{F5741D7A-D9C5-452A-B1E9-1C3E16C274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35163" y="0"/>
              <a:ext cx="2652986" cy="2721929"/>
            </a:xfrm>
            <a:custGeom>
              <a:avLst/>
              <a:gdLst>
                <a:gd name="connsiteX0" fmla="*/ 510686 w 2652986"/>
                <a:gd name="connsiteY0" fmla="*/ 0 h 2938354"/>
                <a:gd name="connsiteX1" fmla="*/ 2142300 w 2652986"/>
                <a:gd name="connsiteY1" fmla="*/ 0 h 2938354"/>
                <a:gd name="connsiteX2" fmla="*/ 2263655 w 2652986"/>
                <a:gd name="connsiteY2" fmla="*/ 121355 h 2938354"/>
                <a:gd name="connsiteX3" fmla="*/ 2263655 w 2652986"/>
                <a:gd name="connsiteY3" fmla="*/ 2001192 h 2938354"/>
                <a:gd name="connsiteX4" fmla="*/ 1326493 w 2652986"/>
                <a:gd name="connsiteY4" fmla="*/ 2938354 h 2938354"/>
                <a:gd name="connsiteX5" fmla="*/ 389331 w 2652986"/>
                <a:gd name="connsiteY5" fmla="*/ 2001192 h 2938354"/>
                <a:gd name="connsiteX6" fmla="*/ 389331 w 2652986"/>
                <a:gd name="connsiteY6" fmla="*/ 121355 h 2938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2986" h="2938354">
                  <a:moveTo>
                    <a:pt x="510686" y="0"/>
                  </a:moveTo>
                  <a:lnTo>
                    <a:pt x="2142300" y="0"/>
                  </a:lnTo>
                  <a:lnTo>
                    <a:pt x="2263655" y="121355"/>
                  </a:lnTo>
                  <a:cubicBezTo>
                    <a:pt x="2782763" y="640463"/>
                    <a:pt x="2782763" y="1482084"/>
                    <a:pt x="2263655" y="2001192"/>
                  </a:cubicBezTo>
                  <a:lnTo>
                    <a:pt x="1326493" y="2938354"/>
                  </a:lnTo>
                  <a:lnTo>
                    <a:pt x="389331" y="2001192"/>
                  </a:lnTo>
                  <a:cubicBezTo>
                    <a:pt x="-129777" y="1482084"/>
                    <a:pt x="-129777" y="640463"/>
                    <a:pt x="389331" y="121355"/>
                  </a:cubicBez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0" name="Freeform: Shape 17">
              <a:extLst>
                <a:ext uri="{FF2B5EF4-FFF2-40B4-BE49-F238E27FC236}">
                  <a16:creationId xmlns:a16="http://schemas.microsoft.com/office/drawing/2014/main" id="{A8A6FF43-D4C8-4BDE-ACB8-24D69F87EC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899301" y="-9437"/>
              <a:ext cx="565422" cy="362873"/>
            </a:xfrm>
            <a:custGeom>
              <a:avLst/>
              <a:gdLst>
                <a:gd name="connsiteX0" fmla="*/ 15005 w 685064"/>
                <a:gd name="connsiteY0" fmla="*/ 0 h 437484"/>
                <a:gd name="connsiteX1" fmla="*/ 670059 w 685064"/>
                <a:gd name="connsiteY1" fmla="*/ 0 h 437484"/>
                <a:gd name="connsiteX2" fmla="*/ 678105 w 685064"/>
                <a:gd name="connsiteY2" fmla="*/ 25920 h 437484"/>
                <a:gd name="connsiteX3" fmla="*/ 685064 w 685064"/>
                <a:gd name="connsiteY3" fmla="*/ 94952 h 437484"/>
                <a:gd name="connsiteX4" fmla="*/ 342532 w 685064"/>
                <a:gd name="connsiteY4" fmla="*/ 437484 h 437484"/>
                <a:gd name="connsiteX5" fmla="*/ 0 w 685064"/>
                <a:gd name="connsiteY5" fmla="*/ 94952 h 437484"/>
                <a:gd name="connsiteX6" fmla="*/ 6959 w 685064"/>
                <a:gd name="connsiteY6" fmla="*/ 25920 h 437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064" h="437484">
                  <a:moveTo>
                    <a:pt x="15005" y="0"/>
                  </a:moveTo>
                  <a:lnTo>
                    <a:pt x="670059" y="0"/>
                  </a:lnTo>
                  <a:lnTo>
                    <a:pt x="678105" y="25920"/>
                  </a:lnTo>
                  <a:cubicBezTo>
                    <a:pt x="682668" y="48218"/>
                    <a:pt x="685064" y="71305"/>
                    <a:pt x="685064" y="94952"/>
                  </a:cubicBezTo>
                  <a:cubicBezTo>
                    <a:pt x="685064" y="284127"/>
                    <a:pt x="531708" y="437484"/>
                    <a:pt x="342532" y="437484"/>
                  </a:cubicBezTo>
                  <a:cubicBezTo>
                    <a:pt x="153357" y="437484"/>
                    <a:pt x="0" y="284127"/>
                    <a:pt x="0" y="94952"/>
                  </a:cubicBezTo>
                  <a:cubicBezTo>
                    <a:pt x="0" y="71305"/>
                    <a:pt x="2397" y="48218"/>
                    <a:pt x="6959" y="2592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lt1"/>
                </a:solidFill>
              </a:endParaRPr>
            </a:p>
          </p:txBody>
        </p:sp>
        <p:sp>
          <p:nvSpPr>
            <p:cNvPr id="51" name="Freeform: Shape 18">
              <a:extLst>
                <a:ext uri="{FF2B5EF4-FFF2-40B4-BE49-F238E27FC236}">
                  <a16:creationId xmlns:a16="http://schemas.microsoft.com/office/drawing/2014/main" id="{20C0DE20-55CA-4075-A692-CAF74A2FFC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599716"/>
              <a:ext cx="881815" cy="2082566"/>
            </a:xfrm>
            <a:custGeom>
              <a:avLst/>
              <a:gdLst>
                <a:gd name="connsiteX0" fmla="*/ 144257 w 881815"/>
                <a:gd name="connsiteY0" fmla="*/ 0 h 2248154"/>
                <a:gd name="connsiteX1" fmla="*/ 881815 w 881815"/>
                <a:gd name="connsiteY1" fmla="*/ 1124078 h 2248154"/>
                <a:gd name="connsiteX2" fmla="*/ 144257 w 881815"/>
                <a:gd name="connsiteY2" fmla="*/ 2248154 h 2248154"/>
                <a:gd name="connsiteX3" fmla="*/ 29014 w 881815"/>
                <a:gd name="connsiteY3" fmla="*/ 2159817 h 2248154"/>
                <a:gd name="connsiteX4" fmla="*/ 0 w 881815"/>
                <a:gd name="connsiteY4" fmla="*/ 2135215 h 2248154"/>
                <a:gd name="connsiteX5" fmla="*/ 0 w 881815"/>
                <a:gd name="connsiteY5" fmla="*/ 112940 h 2248154"/>
                <a:gd name="connsiteX6" fmla="*/ 29014 w 881815"/>
                <a:gd name="connsiteY6" fmla="*/ 88337 h 2248154"/>
                <a:gd name="connsiteX7" fmla="*/ 144257 w 881815"/>
                <a:gd name="connsiteY7" fmla="*/ 0 h 2248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81815" h="2248154">
                  <a:moveTo>
                    <a:pt x="144257" y="0"/>
                  </a:moveTo>
                  <a:cubicBezTo>
                    <a:pt x="144257" y="0"/>
                    <a:pt x="881815" y="503276"/>
                    <a:pt x="881815" y="1124078"/>
                  </a:cubicBezTo>
                  <a:cubicBezTo>
                    <a:pt x="881815" y="1744879"/>
                    <a:pt x="144257" y="2248154"/>
                    <a:pt x="144257" y="2248154"/>
                  </a:cubicBezTo>
                  <a:cubicBezTo>
                    <a:pt x="144257" y="2248154"/>
                    <a:pt x="98160" y="2216700"/>
                    <a:pt x="29014" y="2159817"/>
                  </a:cubicBezTo>
                  <a:lnTo>
                    <a:pt x="0" y="2135215"/>
                  </a:lnTo>
                  <a:lnTo>
                    <a:pt x="0" y="112940"/>
                  </a:lnTo>
                  <a:lnTo>
                    <a:pt x="29014" y="88337"/>
                  </a:lnTo>
                  <a:cubicBezTo>
                    <a:pt x="98160" y="31455"/>
                    <a:pt x="144257" y="0"/>
                    <a:pt x="144257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" name="Freeform: Shape 19">
              <a:extLst>
                <a:ext uri="{FF2B5EF4-FFF2-40B4-BE49-F238E27FC236}">
                  <a16:creationId xmlns:a16="http://schemas.microsoft.com/office/drawing/2014/main" id="{5180D400-9C91-4079-A452-CA8E9D312D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810511" y="0"/>
              <a:ext cx="1897186" cy="1556485"/>
            </a:xfrm>
            <a:custGeom>
              <a:avLst/>
              <a:gdLst>
                <a:gd name="connsiteX0" fmla="*/ 352540 w 1897186"/>
                <a:gd name="connsiteY0" fmla="*/ 0 h 1680243"/>
                <a:gd name="connsiteX1" fmla="*/ 1897186 w 1897186"/>
                <a:gd name="connsiteY1" fmla="*/ 0 h 1680243"/>
                <a:gd name="connsiteX2" fmla="*/ 1897186 w 1897186"/>
                <a:gd name="connsiteY2" fmla="*/ 730258 h 1680243"/>
                <a:gd name="connsiteX3" fmla="*/ 947200 w 1897186"/>
                <a:gd name="connsiteY3" fmla="*/ 1680243 h 1680243"/>
                <a:gd name="connsiteX4" fmla="*/ 0 w 1897186"/>
                <a:gd name="connsiteY4" fmla="*/ 1680243 h 1680243"/>
                <a:gd name="connsiteX5" fmla="*/ 0 w 1897186"/>
                <a:gd name="connsiteY5" fmla="*/ 733044 h 1680243"/>
                <a:gd name="connsiteX6" fmla="*/ 278243 w 1897186"/>
                <a:gd name="connsiteY6" fmla="*/ 61300 h 1680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7186" h="1680243">
                  <a:moveTo>
                    <a:pt x="352540" y="0"/>
                  </a:moveTo>
                  <a:lnTo>
                    <a:pt x="1897186" y="0"/>
                  </a:lnTo>
                  <a:lnTo>
                    <a:pt x="1897186" y="730258"/>
                  </a:lnTo>
                  <a:cubicBezTo>
                    <a:pt x="1897186" y="1254926"/>
                    <a:pt x="1471868" y="1680243"/>
                    <a:pt x="947200" y="1680243"/>
                  </a:cubicBezTo>
                  <a:lnTo>
                    <a:pt x="0" y="1680243"/>
                  </a:lnTo>
                  <a:lnTo>
                    <a:pt x="0" y="733044"/>
                  </a:lnTo>
                  <a:cubicBezTo>
                    <a:pt x="0" y="470710"/>
                    <a:pt x="106330" y="233213"/>
                    <a:pt x="278243" y="6130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3" name="Graphic 9">
              <a:extLst>
                <a:ext uri="{FF2B5EF4-FFF2-40B4-BE49-F238E27FC236}">
                  <a16:creationId xmlns:a16="http://schemas.microsoft.com/office/drawing/2014/main" id="{6EBDFECC-F581-4CFA-83E5-8528804653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1275624" y="-2202"/>
              <a:ext cx="2710066" cy="2518121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4" name="Freeform: Shape 21">
              <a:extLst>
                <a:ext uri="{FF2B5EF4-FFF2-40B4-BE49-F238E27FC236}">
                  <a16:creationId xmlns:a16="http://schemas.microsoft.com/office/drawing/2014/main" id="{C61488D7-F99D-4C24-B0B6-C37BAEACF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71668" y="0"/>
              <a:ext cx="2179975" cy="2554849"/>
            </a:xfrm>
            <a:custGeom>
              <a:avLst/>
              <a:gdLst>
                <a:gd name="connsiteX0" fmla="*/ 588462 w 2179975"/>
                <a:gd name="connsiteY0" fmla="*/ 0 h 2554849"/>
                <a:gd name="connsiteX1" fmla="*/ 1591515 w 2179975"/>
                <a:gd name="connsiteY1" fmla="*/ 0 h 2554849"/>
                <a:gd name="connsiteX2" fmla="*/ 1860060 w 2179975"/>
                <a:gd name="connsiteY2" fmla="*/ 265589 h 2554849"/>
                <a:gd name="connsiteX3" fmla="*/ 1860060 w 2179975"/>
                <a:gd name="connsiteY3" fmla="*/ 1793256 h 2554849"/>
                <a:gd name="connsiteX4" fmla="*/ 1089989 w 2179975"/>
                <a:gd name="connsiteY4" fmla="*/ 2554849 h 2554849"/>
                <a:gd name="connsiteX5" fmla="*/ 319917 w 2179975"/>
                <a:gd name="connsiteY5" fmla="*/ 1793256 h 2554849"/>
                <a:gd name="connsiteX6" fmla="*/ 319917 w 2179975"/>
                <a:gd name="connsiteY6" fmla="*/ 265589 h 25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79975" h="2554849">
                  <a:moveTo>
                    <a:pt x="588462" y="0"/>
                  </a:moveTo>
                  <a:lnTo>
                    <a:pt x="1591515" y="0"/>
                  </a:lnTo>
                  <a:lnTo>
                    <a:pt x="1860060" y="265589"/>
                  </a:lnTo>
                  <a:cubicBezTo>
                    <a:pt x="2286614" y="687448"/>
                    <a:pt x="2286614" y="1371398"/>
                    <a:pt x="1860060" y="1793256"/>
                  </a:cubicBezTo>
                  <a:lnTo>
                    <a:pt x="1089989" y="2554849"/>
                  </a:lnTo>
                  <a:lnTo>
                    <a:pt x="319917" y="1793256"/>
                  </a:lnTo>
                  <a:cubicBezTo>
                    <a:pt x="-106638" y="1371398"/>
                    <a:pt x="-106638" y="687448"/>
                    <a:pt x="319917" y="265589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4" name="Texture">
            <a:extLst>
              <a:ext uri="{FF2B5EF4-FFF2-40B4-BE49-F238E27FC236}">
                <a16:creationId xmlns:a16="http://schemas.microsoft.com/office/drawing/2014/main" id="{498E76D5-F7FA-4D66-9338-9BE379BD3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u 1">
            <a:extLst>
              <a:ext uri="{FF2B5EF4-FFF2-40B4-BE49-F238E27FC236}">
                <a16:creationId xmlns:a16="http://schemas.microsoft.com/office/drawing/2014/main" id="{5CB1F789-5156-4323-845A-976D4EEEC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668776"/>
            <a:ext cx="6234525" cy="2549144"/>
          </a:xfrm>
        </p:spPr>
        <p:txBody>
          <a:bodyPr anchor="t">
            <a:normAutofit/>
          </a:bodyPr>
          <a:lstStyle/>
          <a:p>
            <a:r>
              <a:rPr lang="en-GB"/>
              <a:t>Bibliografie</a:t>
            </a:r>
            <a:endParaRPr lang="en-GB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F90B61F2-BA35-4E78-8B5C-335EC95479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4425088"/>
            <a:ext cx="11007754" cy="2196159"/>
          </a:xfrm>
        </p:spPr>
        <p:txBody>
          <a:bodyPr anchor="t">
            <a:normAutofit/>
          </a:bodyPr>
          <a:lstStyle/>
          <a:p>
            <a:r>
              <a:rPr lang="en-GB" dirty="0">
                <a:hlinkClick r:id="rId3"/>
              </a:rPr>
              <a:t>https://resources.scrumalliance.org/Article/scrum-team</a:t>
            </a:r>
            <a:r>
              <a:rPr lang="en-GB" dirty="0"/>
              <a:t> </a:t>
            </a:r>
          </a:p>
          <a:p>
            <a:r>
              <a:rPr lang="en-GB" dirty="0">
                <a:hlinkClick r:id="rId4"/>
              </a:rPr>
              <a:t>https://resources.scrumalliance.org/Article/scrum-events</a:t>
            </a:r>
            <a:r>
              <a:rPr lang="en-GB" dirty="0"/>
              <a:t> </a:t>
            </a:r>
          </a:p>
          <a:p>
            <a:r>
              <a:rPr lang="en-GB" dirty="0">
                <a:hlinkClick r:id="rId5"/>
              </a:rPr>
              <a:t>https://resources.scrumalliance.org/Article/quick-guide-things-scrum</a:t>
            </a:r>
            <a:r>
              <a:rPr lang="en-GB" dirty="0"/>
              <a:t> </a:t>
            </a:r>
          </a:p>
          <a:p>
            <a:r>
              <a:rPr lang="en-GB" dirty="0">
                <a:hlinkClick r:id="rId6"/>
              </a:rPr>
              <a:t>https://en.wikipedia.org/wiki/Agile_software_development#Agile_software_development_principles</a:t>
            </a:r>
            <a:r>
              <a:rPr lang="en-GB" dirty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8534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8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8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4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14338" name="Picture 2" descr="Rectorat Politehnica | Mapio.net">
            <a:extLst>
              <a:ext uri="{FF2B5EF4-FFF2-40B4-BE49-F238E27FC236}">
                <a16:creationId xmlns:a16="http://schemas.microsoft.com/office/drawing/2014/main" id="{DC9D0BF4-CD9E-6648-BE81-DC1866EB3F5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93" r="-1" b="2788"/>
          <a:stretch/>
        </p:blipFill>
        <p:spPr bwMode="auto">
          <a:xfrm>
            <a:off x="1530" y="10"/>
            <a:ext cx="1218894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8E7AD01-397D-B74D-8736-5CDE47B0A90A}"/>
              </a:ext>
            </a:extLst>
          </p:cNvPr>
          <p:cNvSpPr/>
          <p:nvPr/>
        </p:nvSpPr>
        <p:spPr>
          <a:xfrm>
            <a:off x="2915136" y="4559707"/>
            <a:ext cx="8596585" cy="178510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1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That’s all folks!</a:t>
            </a:r>
          </a:p>
        </p:txBody>
      </p:sp>
    </p:spTree>
    <p:extLst>
      <p:ext uri="{BB962C8B-B14F-4D97-AF65-F5344CB8AC3E}">
        <p14:creationId xmlns:p14="http://schemas.microsoft.com/office/powerpoint/2010/main" val="970230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60CEC-2A37-6540-A9A2-C6B6A820D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RO" dirty="0"/>
              <a:t>Introducere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70F5C7-4858-8543-97D5-B8772BAE7C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pPr lvl="1" algn="just"/>
            <a:r>
              <a:rPr lang="en-RO" dirty="0"/>
              <a:t>Ce reprezintă metodologia Agile?</a:t>
            </a:r>
          </a:p>
          <a:p>
            <a:pPr marL="457200" lvl="1" indent="0" algn="just">
              <a:buNone/>
            </a:pPr>
            <a:endParaRPr lang="en-RO" dirty="0"/>
          </a:p>
          <a:p>
            <a:pPr marL="457200" lvl="1" indent="0" algn="just">
              <a:buNone/>
            </a:pPr>
            <a:endParaRPr lang="en-RO" dirty="0"/>
          </a:p>
          <a:p>
            <a:pPr lvl="1" algn="just"/>
            <a:r>
              <a:rPr lang="en-RO" dirty="0"/>
              <a:t>Care sunt valorile Agile?</a:t>
            </a:r>
          </a:p>
          <a:p>
            <a:pPr lvl="1" algn="just"/>
            <a:endParaRPr lang="en-RO" dirty="0"/>
          </a:p>
          <a:p>
            <a:pPr lvl="1" algn="just"/>
            <a:endParaRPr lang="en-RO" dirty="0"/>
          </a:p>
          <a:p>
            <a:pPr lvl="1" algn="just"/>
            <a:r>
              <a:rPr lang="en-RO" dirty="0"/>
              <a:t>Care sunt principiile Agile?</a:t>
            </a:r>
          </a:p>
          <a:p>
            <a:pPr marL="457200" lvl="1" indent="0">
              <a:buNone/>
            </a:pPr>
            <a:endParaRPr lang="en-RO" dirty="0"/>
          </a:p>
          <a:p>
            <a:pPr marL="457200" lvl="1" indent="0">
              <a:buNone/>
            </a:pPr>
            <a:endParaRPr lang="en-RO" dirty="0"/>
          </a:p>
          <a:p>
            <a:pPr marL="457200" lvl="1" indent="0">
              <a:buNone/>
            </a:pPr>
            <a:endParaRPr lang="en-RO" dirty="0"/>
          </a:p>
        </p:txBody>
      </p:sp>
      <p:pic>
        <p:nvPicPr>
          <p:cNvPr id="2050" name="Picture 2" descr="Behavior Icons Text Question Mark Computer Human - Question Mark, HD Png  Download , Transparent Png Image - PNGitem">
            <a:extLst>
              <a:ext uri="{FF2B5EF4-FFF2-40B4-BE49-F238E27FC236}">
                <a16:creationId xmlns:a16="http://schemas.microsoft.com/office/drawing/2014/main" id="{568ABB48-D5F0-D842-8579-6C7A955EAF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27268" y="1197430"/>
            <a:ext cx="3273061" cy="45937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7182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4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Graphic 9">
            <a:extLst>
              <a:ext uri="{FF2B5EF4-FFF2-40B4-BE49-F238E27FC236}">
                <a16:creationId xmlns:a16="http://schemas.microsoft.com/office/drawing/2014/main" id="{F06D24B5-CEAF-4471-B212-2313FAF27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30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A6BDA64-5C61-4546-B09D-DD03B01D1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676656"/>
            <a:ext cx="4279631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Agile vs Waterfall</a:t>
            </a:r>
          </a:p>
        </p:txBody>
      </p:sp>
      <p:pic>
        <p:nvPicPr>
          <p:cNvPr id="5" name="Picture 2" descr="waterfall infographic">
            <a:extLst>
              <a:ext uri="{FF2B5EF4-FFF2-40B4-BE49-F238E27FC236}">
                <a16:creationId xmlns:a16="http://schemas.microsoft.com/office/drawing/2014/main" id="{53F89EF2-2393-794C-A631-A0793C809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63160" y="766563"/>
            <a:ext cx="3198303" cy="2470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4" descr="Agile infographic">
            <a:extLst>
              <a:ext uri="{FF2B5EF4-FFF2-40B4-BE49-F238E27FC236}">
                <a16:creationId xmlns:a16="http://schemas.microsoft.com/office/drawing/2014/main" id="{CFC65A79-AD31-C249-A6A7-80ED452114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63160" y="3350199"/>
            <a:ext cx="3198303" cy="2470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setăText 1">
            <a:extLst>
              <a:ext uri="{FF2B5EF4-FFF2-40B4-BE49-F238E27FC236}">
                <a16:creationId xmlns:a16="http://schemas.microsoft.com/office/drawing/2014/main" id="{5A30AF4B-1B67-434E-B856-0EF2AB12DCAA}"/>
              </a:ext>
            </a:extLst>
          </p:cNvPr>
          <p:cNvSpPr txBox="1"/>
          <p:nvPr/>
        </p:nvSpPr>
        <p:spPr>
          <a:xfrm>
            <a:off x="7063160" y="5820890"/>
            <a:ext cx="50013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>
                <a:solidFill>
                  <a:schemeClr val="bg1"/>
                </a:solidFill>
                <a:hlinkClick r:id="rId5"/>
              </a:rPr>
              <a:t>https://resources.scrumalliance.org/Article/differences-agile-scrum-differ-waterfall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304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62F065-56FB-C849-825A-AA67CE41B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RO" dirty="0"/>
              <a:t>Principiile și valorile Scrum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E8427-AAAE-D54B-9FB0-266B6D401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pPr lvl="1">
              <a:buFont typeface="Courier New" panose="02070309020205020404" pitchFamily="49" charset="0"/>
              <a:buChar char="o"/>
            </a:pPr>
            <a:r>
              <a:rPr lang="en-RO" dirty="0"/>
              <a:t>Angajament</a:t>
            </a:r>
          </a:p>
          <a:p>
            <a:pPr marL="457200" lvl="1" indent="0">
              <a:buNone/>
            </a:pP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RO" dirty="0"/>
              <a:t>Concentrare</a:t>
            </a:r>
          </a:p>
          <a:p>
            <a:pPr marL="457200" lvl="1" indent="0">
              <a:buNone/>
            </a:pP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RO" dirty="0"/>
              <a:t>Deschidere</a:t>
            </a:r>
          </a:p>
          <a:p>
            <a:pPr marL="457200" lvl="1" indent="0">
              <a:buNone/>
            </a:pP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RO" dirty="0"/>
              <a:t>Curaj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RO" dirty="0"/>
              <a:t>Respect</a:t>
            </a:r>
          </a:p>
        </p:txBody>
      </p:sp>
      <p:pic>
        <p:nvPicPr>
          <p:cNvPr id="4098" name="Picture 2" descr="Diagram&#10;&#10;Description automatically generated">
            <a:extLst>
              <a:ext uri="{FF2B5EF4-FFF2-40B4-BE49-F238E27FC236}">
                <a16:creationId xmlns:a16="http://schemas.microsoft.com/office/drawing/2014/main" id="{9D2F027D-9C89-C840-BB48-13CB508B4C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9388" y="2131016"/>
            <a:ext cx="4659872" cy="2726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setăText 4">
            <a:extLst>
              <a:ext uri="{FF2B5EF4-FFF2-40B4-BE49-F238E27FC236}">
                <a16:creationId xmlns:a16="http://schemas.microsoft.com/office/drawing/2014/main" id="{A3566C47-D03B-4CCE-92FF-31EEDE380340}"/>
              </a:ext>
            </a:extLst>
          </p:cNvPr>
          <p:cNvSpPr txBox="1"/>
          <p:nvPr/>
        </p:nvSpPr>
        <p:spPr>
          <a:xfrm>
            <a:off x="6704051" y="4890151"/>
            <a:ext cx="431054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</a:rPr>
              <a:t>Sursa</a:t>
            </a:r>
            <a:r>
              <a:rPr lang="en-GB" sz="1400" dirty="0">
                <a:solidFill>
                  <a:schemeClr val="bg1"/>
                </a:solidFill>
              </a:rPr>
              <a:t>: </a:t>
            </a:r>
            <a:r>
              <a:rPr lang="en-GB" sz="1400" dirty="0">
                <a:solidFill>
                  <a:schemeClr val="bg1"/>
                </a:solidFill>
                <a:hlinkClick r:id="rId4"/>
              </a:rPr>
              <a:t>https://www.wearebrain.com/blog/innovation-and-transformation-strategy/5-scrum-values-what-are-they-and-why-do-we-need-them/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517826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8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38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39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40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1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2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43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44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 useBgFill="1">
        <p:nvSpPr>
          <p:cNvPr id="45" name="Background Fill">
            <a:extLst>
              <a:ext uri="{FF2B5EF4-FFF2-40B4-BE49-F238E27FC236}">
                <a16:creationId xmlns:a16="http://schemas.microsoft.com/office/drawing/2014/main" id="{681F9FCB-1E38-43E9-8567-6292F4842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Color Fill">
            <a:extLst>
              <a:ext uri="{FF2B5EF4-FFF2-40B4-BE49-F238E27FC236}">
                <a16:creationId xmlns:a16="http://schemas.microsoft.com/office/drawing/2014/main" id="{774C59F6-927E-4017-B42A-7B08AAE14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7" name="Texture">
            <a:extLst>
              <a:ext uri="{FF2B5EF4-FFF2-40B4-BE49-F238E27FC236}">
                <a16:creationId xmlns:a16="http://schemas.microsoft.com/office/drawing/2014/main" id="{7E3C842E-4105-4D87-8535-4EE443361A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pSp>
        <p:nvGrpSpPr>
          <p:cNvPr id="48" name="Group 27">
            <a:extLst>
              <a:ext uri="{FF2B5EF4-FFF2-40B4-BE49-F238E27FC236}">
                <a16:creationId xmlns:a16="http://schemas.microsoft.com/office/drawing/2014/main" id="{2D80F3FE-7452-41C4-92BE-A16969A27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49" name="Oval 28">
              <a:extLst>
                <a:ext uri="{FF2B5EF4-FFF2-40B4-BE49-F238E27FC236}">
                  <a16:creationId xmlns:a16="http://schemas.microsoft.com/office/drawing/2014/main" id="{D9318509-E4F0-4CDC-82F1-38412FC69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Graphic 9">
              <a:extLst>
                <a:ext uri="{FF2B5EF4-FFF2-40B4-BE49-F238E27FC236}">
                  <a16:creationId xmlns:a16="http://schemas.microsoft.com/office/drawing/2014/main" id="{0E589523-F7FF-4734-BECA-520B0ED555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51" name="Freeform: Shape 30">
              <a:extLst>
                <a:ext uri="{FF2B5EF4-FFF2-40B4-BE49-F238E27FC236}">
                  <a16:creationId xmlns:a16="http://schemas.microsoft.com/office/drawing/2014/main" id="{53AF6530-FA32-432D-BB1A-2223B09419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52" name="Freeform: Shape 31">
              <a:extLst>
                <a:ext uri="{FF2B5EF4-FFF2-40B4-BE49-F238E27FC236}">
                  <a16:creationId xmlns:a16="http://schemas.microsoft.com/office/drawing/2014/main" id="{7C0B5941-5610-4E41-871F-C8AEA84398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53" name="Graphic 9">
              <a:extLst>
                <a:ext uri="{FF2B5EF4-FFF2-40B4-BE49-F238E27FC236}">
                  <a16:creationId xmlns:a16="http://schemas.microsoft.com/office/drawing/2014/main" id="{61FA8E74-CFFB-42B8-B7BC-84961FF76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Graphic 9">
              <a:extLst>
                <a:ext uri="{FF2B5EF4-FFF2-40B4-BE49-F238E27FC236}">
                  <a16:creationId xmlns:a16="http://schemas.microsoft.com/office/drawing/2014/main" id="{DF6D987D-05B6-49E8-A9AF-641FF3DFBF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0197BEDA-9E79-9647-97B5-72BA5E2DE0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705" y="1050500"/>
            <a:ext cx="9881651" cy="4660342"/>
          </a:xfrm>
          <a:prstGeom prst="rect">
            <a:avLst/>
          </a:prstGeom>
        </p:spPr>
      </p:pic>
      <p:sp>
        <p:nvSpPr>
          <p:cNvPr id="2" name="CasetăText 1">
            <a:extLst>
              <a:ext uri="{FF2B5EF4-FFF2-40B4-BE49-F238E27FC236}">
                <a16:creationId xmlns:a16="http://schemas.microsoft.com/office/drawing/2014/main" id="{25DB97E4-C179-4A0A-B1DB-9AF1ACC581F2}"/>
              </a:ext>
            </a:extLst>
          </p:cNvPr>
          <p:cNvSpPr txBox="1"/>
          <p:nvPr/>
        </p:nvSpPr>
        <p:spPr>
          <a:xfrm>
            <a:off x="1112391" y="5789346"/>
            <a:ext cx="64835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Sursa</a:t>
            </a:r>
            <a:r>
              <a:rPr lang="en-GB" dirty="0"/>
              <a:t>: </a:t>
            </a:r>
            <a:r>
              <a:rPr lang="en-GB" dirty="0">
                <a:hlinkClick r:id="rId4"/>
              </a:rPr>
              <a:t>https://www.tuleap.org/agile/agile-scrum-in-10-minutes/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2429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80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8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84" name="Background Fill">
            <a:extLst>
              <a:ext uri="{FF2B5EF4-FFF2-40B4-BE49-F238E27FC236}">
                <a16:creationId xmlns:a16="http://schemas.microsoft.com/office/drawing/2014/main" id="{A7971386-B2B0-4A38-8D3B-8CF23AAA6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6" name="Color Fill">
            <a:extLst>
              <a:ext uri="{FF2B5EF4-FFF2-40B4-BE49-F238E27FC236}">
                <a16:creationId xmlns:a16="http://schemas.microsoft.com/office/drawing/2014/main" id="{8BECD55C-E611-4BCD-B45E-BF01D6234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8" name="Graphic 9">
            <a:extLst>
              <a:ext uri="{FF2B5EF4-FFF2-40B4-BE49-F238E27FC236}">
                <a16:creationId xmlns:a16="http://schemas.microsoft.com/office/drawing/2014/main" id="{1B8F0E52-7B96-44E2-BC48-F2D2BAC461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79" y="16681"/>
            <a:ext cx="6905281" cy="6827374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90" name="Texture">
            <a:extLst>
              <a:ext uri="{FF2B5EF4-FFF2-40B4-BE49-F238E27FC236}">
                <a16:creationId xmlns:a16="http://schemas.microsoft.com/office/drawing/2014/main" id="{0D29D77D-2D4E-4868-960B-BEDA724F5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C271F8-F1E6-FA41-A865-0384365DD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76656"/>
            <a:ext cx="4563482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Echipa Scrum</a:t>
            </a:r>
          </a:p>
        </p:txBody>
      </p:sp>
      <p:pic>
        <p:nvPicPr>
          <p:cNvPr id="5122" name="Picture 2" descr="Equality - accountabilities in Scrum | Scrum.org">
            <a:extLst>
              <a:ext uri="{FF2B5EF4-FFF2-40B4-BE49-F238E27FC236}">
                <a16:creationId xmlns:a16="http://schemas.microsoft.com/office/drawing/2014/main" id="{755027F5-D5C4-894A-ABF2-E1F1845CC4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02448" y="2175975"/>
            <a:ext cx="4610529" cy="28008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tăText 2">
            <a:extLst>
              <a:ext uri="{FF2B5EF4-FFF2-40B4-BE49-F238E27FC236}">
                <a16:creationId xmlns:a16="http://schemas.microsoft.com/office/drawing/2014/main" id="{199392A4-8D4E-46EC-BA1C-5CC594871CB4}"/>
              </a:ext>
            </a:extLst>
          </p:cNvPr>
          <p:cNvSpPr txBox="1"/>
          <p:nvPr/>
        </p:nvSpPr>
        <p:spPr>
          <a:xfrm>
            <a:off x="6895322" y="5057192"/>
            <a:ext cx="48394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>
                <a:solidFill>
                  <a:schemeClr val="bg1"/>
                </a:solidFill>
                <a:hlinkClick r:id="rId4"/>
              </a:rPr>
              <a:t>https://www.scrum.org/resources/blog/equality-accountabilities-scrum</a:t>
            </a:r>
            <a:r>
              <a:rPr lang="en-GB" sz="16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94291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Graphic 9">
            <a:extLst>
              <a:ext uri="{FF2B5EF4-FFF2-40B4-BE49-F238E27FC236}">
                <a16:creationId xmlns:a16="http://schemas.microsoft.com/office/drawing/2014/main" id="{61D32E23-CD34-4C85-8167-14669FD3E0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1818" y="16444"/>
            <a:ext cx="6893328" cy="6846993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rgbClr val="FFFFFF"/>
          </a:solidFill>
          <a:ln w="38100" cap="flat">
            <a:solidFill>
              <a:srgbClr val="F7F7F7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AD74789-43A8-4948-80FC-DAB0887600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ro-RO" sz="3400"/>
              <a:t>Rolul și responsabilitățile deținătorului produsului</a:t>
            </a:r>
            <a:endParaRPr lang="en-RO" sz="34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93929D-F4A4-ED45-8394-1E7302DDD3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ro-RO" sz="1900"/>
              <a:t>Însușiri ale unui proprietar de produs:</a:t>
            </a:r>
          </a:p>
          <a:p>
            <a:pPr marL="0" indent="0">
              <a:buNone/>
            </a:pP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autoritar/puternic</a:t>
            </a: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priceput la afaceri</a:t>
            </a: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insistent</a:t>
            </a: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disponibil</a:t>
            </a:r>
          </a:p>
          <a:p>
            <a:pPr marL="457200" lvl="1" indent="0">
              <a:buNone/>
            </a:pPr>
            <a:endParaRPr lang="en-RO" sz="1900"/>
          </a:p>
          <a:p>
            <a:r>
              <a:rPr lang="ro-RO" sz="1900"/>
              <a:t>Funcțiile unui proprietar de produs:</a:t>
            </a:r>
          </a:p>
          <a:p>
            <a:pPr marL="0" indent="0">
              <a:buNone/>
            </a:pP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reprezintă vocea clienților</a:t>
            </a:r>
            <a:endParaRPr lang="en-RO" sz="190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900"/>
              <a:t>este un bun comunicator </a:t>
            </a:r>
            <a:endParaRPr lang="en-RO" sz="1900"/>
          </a:p>
          <a:p>
            <a:endParaRPr lang="en-RO" sz="190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B9906AF4-75E9-DB48-8ED8-3AAB8E724C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29388" y="1717452"/>
            <a:ext cx="4659872" cy="3553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C03F7ED8-BB78-4CBD-BC4E-FD8121301E00}"/>
              </a:ext>
            </a:extLst>
          </p:cNvPr>
          <p:cNvSpPr txBox="1"/>
          <p:nvPr/>
        </p:nvSpPr>
        <p:spPr>
          <a:xfrm>
            <a:off x="6529388" y="5542384"/>
            <a:ext cx="51193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chemeClr val="bg1"/>
                </a:solidFill>
              </a:rPr>
              <a:t>Sursa</a:t>
            </a:r>
            <a:r>
              <a:rPr lang="en-GB" sz="1400" dirty="0">
                <a:solidFill>
                  <a:schemeClr val="bg1"/>
                </a:solidFill>
              </a:rPr>
              <a:t>: </a:t>
            </a:r>
            <a:r>
              <a:rPr lang="en-GB" sz="1400" dirty="0">
                <a:solidFill>
                  <a:schemeClr val="bg1"/>
                </a:solidFill>
                <a:hlinkClick r:id="rId4"/>
              </a:rPr>
              <a:t>https://warren2lynch.medium.com/scrum-product-owner-the-role-and-responsibilities-883011a7dcfa</a:t>
            </a:r>
            <a:r>
              <a:rPr lang="en-GB" sz="1400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09787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789D0-22D1-764F-899C-5106C0D82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o-RO" dirty="0"/>
              <a:t>Rolul și responsabilitățile echipei de dezvoltare</a:t>
            </a:r>
            <a:endParaRPr lang="en-RO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27C15-04EC-A040-BB29-4E4DD45600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2777750"/>
            <a:ext cx="7685037" cy="4080250"/>
          </a:xfrm>
        </p:spPr>
        <p:txBody>
          <a:bodyPr>
            <a:normAutofit/>
          </a:bodyPr>
          <a:lstStyle/>
          <a:p>
            <a:r>
              <a:rPr lang="ro-RO" dirty="0"/>
              <a:t>Caracteristicile echipei de dezvoltare</a:t>
            </a:r>
          </a:p>
          <a:p>
            <a:pPr marL="0" indent="0">
              <a:buNone/>
            </a:pP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se organizează singuri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sunt multifuncționale</a:t>
            </a: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nu există titluri de funcții</a:t>
            </a:r>
            <a:endParaRPr lang="en-RO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nu există sub-echipe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Membrii echipei de dezvoltare pot avea abilități specializate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dirty="0"/>
              <a:t>Dimensiunea unei echipe de dezvoltare, în mod ideal, este între 3 și 9 membri, în afară de scrum master și proprietarul produsului.</a:t>
            </a:r>
            <a:endParaRPr lang="en-RO" dirty="0"/>
          </a:p>
          <a:p>
            <a:pPr marL="0" indent="0">
              <a:buNone/>
            </a:pPr>
            <a:endParaRPr lang="en-RO" dirty="0"/>
          </a:p>
        </p:txBody>
      </p:sp>
    </p:spTree>
    <p:extLst>
      <p:ext uri="{BB962C8B-B14F-4D97-AF65-F5344CB8AC3E}">
        <p14:creationId xmlns:p14="http://schemas.microsoft.com/office/powerpoint/2010/main" val="1153972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5" name="Graphic 9">
            <a:extLst>
              <a:ext uri="{FF2B5EF4-FFF2-40B4-BE49-F238E27FC236}">
                <a16:creationId xmlns:a16="http://schemas.microsoft.com/office/drawing/2014/main" id="{9A450B93-9615-4854-BEA5-4A85DF5CD6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86719" y="0"/>
            <a:ext cx="6905281" cy="6858000"/>
          </a:xfrm>
          <a:custGeom>
            <a:avLst/>
            <a:gdLst>
              <a:gd name="connsiteX0" fmla="*/ 6861546 w 6861545"/>
              <a:gd name="connsiteY0" fmla="*/ 6861546 h 6861545"/>
              <a:gd name="connsiteX1" fmla="*/ 3435812 w 6861545"/>
              <a:gd name="connsiteY1" fmla="*/ 6861546 h 6861545"/>
              <a:gd name="connsiteX2" fmla="*/ 0 w 6861545"/>
              <a:gd name="connsiteY2" fmla="*/ 3425734 h 6861545"/>
              <a:gd name="connsiteX3" fmla="*/ 0 w 6861545"/>
              <a:gd name="connsiteY3" fmla="*/ 0 h 6861545"/>
              <a:gd name="connsiteX4" fmla="*/ 3425734 w 6861545"/>
              <a:gd name="connsiteY4" fmla="*/ 0 h 6861545"/>
              <a:gd name="connsiteX5" fmla="*/ 6861546 w 6861545"/>
              <a:gd name="connsiteY5" fmla="*/ 3435812 h 6861545"/>
              <a:gd name="connsiteX6" fmla="*/ 6861546 w 6861545"/>
              <a:gd name="connsiteY6" fmla="*/ 6861546 h 6861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61545" h="6861545">
                <a:moveTo>
                  <a:pt x="6861546" y="6861546"/>
                </a:moveTo>
                <a:lnTo>
                  <a:pt x="3435812" y="6861546"/>
                </a:lnTo>
                <a:cubicBezTo>
                  <a:pt x="1538245" y="6861546"/>
                  <a:pt x="0" y="5323301"/>
                  <a:pt x="0" y="3425734"/>
                </a:cubicBezTo>
                <a:lnTo>
                  <a:pt x="0" y="0"/>
                </a:lnTo>
                <a:lnTo>
                  <a:pt x="3425734" y="0"/>
                </a:lnTo>
                <a:cubicBezTo>
                  <a:pt x="5323301" y="0"/>
                  <a:pt x="6861546" y="1538245"/>
                  <a:pt x="6861546" y="3435812"/>
                </a:cubicBezTo>
                <a:lnTo>
                  <a:pt x="6861546" y="6861546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9525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 dirty="0"/>
          </a:p>
        </p:txBody>
      </p:sp>
      <p:sp>
        <p:nvSpPr>
          <p:cNvPr id="77" name="Texture">
            <a:extLst>
              <a:ext uri="{FF2B5EF4-FFF2-40B4-BE49-F238E27FC236}">
                <a16:creationId xmlns:a16="http://schemas.microsoft.com/office/drawing/2014/main" id="{2E922E9E-A29B-4164-A634-B718A4336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F8ACE4-0B26-4649-86EC-C5E328441D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4640729" cy="1325563"/>
          </a:xfrm>
        </p:spPr>
        <p:txBody>
          <a:bodyPr anchor="b">
            <a:normAutofit/>
          </a:bodyPr>
          <a:lstStyle/>
          <a:p>
            <a:r>
              <a:rPr lang="en-RO" dirty="0"/>
              <a:t>Scrum Master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8C124-690C-8547-8C61-EF1853BF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286000"/>
            <a:ext cx="4640729" cy="3887585"/>
          </a:xfrm>
        </p:spPr>
        <p:txBody>
          <a:bodyPr>
            <a:normAutofit/>
          </a:bodyPr>
          <a:lstStyle/>
          <a:p>
            <a:r>
              <a:rPr lang="ro-RO" sz="1400" dirty="0"/>
              <a:t>Trăsături ale unui Scrum Master grozav</a:t>
            </a:r>
            <a:endParaRPr lang="en-RO" sz="1400" dirty="0"/>
          </a:p>
          <a:p>
            <a:pPr marL="0" indent="0">
              <a:buNone/>
            </a:pPr>
            <a:r>
              <a:rPr lang="ro-RO" sz="1400" dirty="0"/>
              <a:t> </a:t>
            </a:r>
            <a:endParaRPr lang="en-RO" sz="1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Modest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Respectuos</a:t>
            </a:r>
            <a:endParaRPr lang="en-RO" sz="1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Persuasiv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Conectat</a:t>
            </a:r>
            <a:endParaRPr lang="en-RO" sz="1400" dirty="0"/>
          </a:p>
          <a:p>
            <a:pPr marL="0" indent="0">
              <a:buNone/>
            </a:pPr>
            <a:r>
              <a:rPr lang="ro-RO" sz="1400" dirty="0"/>
              <a:t> </a:t>
            </a:r>
            <a:endParaRPr lang="en-RO" sz="1400" dirty="0"/>
          </a:p>
          <a:p>
            <a:r>
              <a:rPr lang="ro-RO" sz="1400" dirty="0"/>
              <a:t>Sarcinile unui Scrum Master</a:t>
            </a:r>
            <a:endParaRPr lang="en-RO" sz="1400" dirty="0"/>
          </a:p>
          <a:p>
            <a:pPr marL="0" indent="0">
              <a:buNone/>
            </a:pPr>
            <a:r>
              <a:rPr lang="ro-RO" sz="1400" dirty="0"/>
              <a:t> </a:t>
            </a:r>
            <a:endParaRPr lang="en-RO" sz="1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Antrenor</a:t>
            </a:r>
            <a:endParaRPr lang="en-RO" sz="1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Protector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Conduce echipa fără autoritate și pune echipa pe primul loc</a:t>
            </a:r>
            <a:endParaRPr lang="en-RO" sz="14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ro-RO" sz="1400" dirty="0"/>
              <a:t>Consolidează principiile Agile în organizație</a:t>
            </a:r>
            <a:endParaRPr lang="en-RO" sz="1400" dirty="0"/>
          </a:p>
          <a:p>
            <a:endParaRPr lang="en-RO" sz="1400" dirty="0"/>
          </a:p>
        </p:txBody>
      </p:sp>
      <p:pic>
        <p:nvPicPr>
          <p:cNvPr id="7170" name="Picture 2" descr="Chart, diagram&#10;&#10;Description automatically generated">
            <a:extLst>
              <a:ext uri="{FF2B5EF4-FFF2-40B4-BE49-F238E27FC236}">
                <a16:creationId xmlns:a16="http://schemas.microsoft.com/office/drawing/2014/main" id="{9EEE01DB-B8FB-554E-877D-7E4F5A495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6913" y="2512397"/>
            <a:ext cx="4593771" cy="1963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setăText 3">
            <a:extLst>
              <a:ext uri="{FF2B5EF4-FFF2-40B4-BE49-F238E27FC236}">
                <a16:creationId xmlns:a16="http://schemas.microsoft.com/office/drawing/2014/main" id="{E99E08AB-0AF8-46D6-87F1-9A9140807A45}"/>
              </a:ext>
            </a:extLst>
          </p:cNvPr>
          <p:cNvSpPr txBox="1"/>
          <p:nvPr/>
        </p:nvSpPr>
        <p:spPr>
          <a:xfrm>
            <a:off x="6566913" y="4553339"/>
            <a:ext cx="310893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600" dirty="0" err="1">
                <a:solidFill>
                  <a:schemeClr val="bg1"/>
                </a:solidFill>
              </a:rPr>
              <a:t>Sursa</a:t>
            </a:r>
            <a:r>
              <a:rPr lang="en-GB" sz="1600" dirty="0">
                <a:solidFill>
                  <a:schemeClr val="bg1"/>
                </a:solidFill>
              </a:rPr>
              <a:t>: </a:t>
            </a:r>
            <a:r>
              <a:rPr lang="en-GB" sz="1600" dirty="0" err="1">
                <a:solidFill>
                  <a:schemeClr val="bg1"/>
                </a:solidFill>
              </a:rPr>
              <a:t>knowledgehut</a:t>
            </a:r>
            <a:endParaRPr lang="en-GB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003265"/>
      </p:ext>
    </p:extLst>
  </p:cSld>
  <p:clrMapOvr>
    <a:masterClrMapping/>
  </p:clrMapOvr>
</p:sld>
</file>

<file path=ppt/theme/theme1.xml><?xml version="1.0" encoding="utf-8"?>
<a:theme xmlns:a="http://schemas.openxmlformats.org/drawingml/2006/main" name="TropicVTI">
  <a:themeElements>
    <a:clrScheme name="AnalogousFromDarkSeedLeftStep">
      <a:dk1>
        <a:srgbClr val="000000"/>
      </a:dk1>
      <a:lt1>
        <a:srgbClr val="FFFFFF"/>
      </a:lt1>
      <a:dk2>
        <a:srgbClr val="1C2031"/>
      </a:dk2>
      <a:lt2>
        <a:srgbClr val="F2F3F0"/>
      </a:lt2>
      <a:accent1>
        <a:srgbClr val="7D29E7"/>
      </a:accent1>
      <a:accent2>
        <a:srgbClr val="3732DA"/>
      </a:accent2>
      <a:accent3>
        <a:srgbClr val="2973E7"/>
      </a:accent3>
      <a:accent4>
        <a:srgbClr val="17B0D5"/>
      </a:accent4>
      <a:accent5>
        <a:srgbClr val="22C29E"/>
      </a:accent5>
      <a:accent6>
        <a:srgbClr val="16C655"/>
      </a:accent6>
      <a:hlink>
        <a:srgbClr val="339A95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</TotalTime>
  <Words>395</Words>
  <Application>Microsoft Office PowerPoint</Application>
  <PresentationFormat>Ecran lat</PresentationFormat>
  <Paragraphs>92</Paragraphs>
  <Slides>17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17</vt:i4>
      </vt:variant>
    </vt:vector>
  </HeadingPairs>
  <TitlesOfParts>
    <vt:vector size="21" baseType="lpstr">
      <vt:lpstr>Arial</vt:lpstr>
      <vt:lpstr>Courier New</vt:lpstr>
      <vt:lpstr>Gill Sans Nova</vt:lpstr>
      <vt:lpstr>TropicVTI</vt:lpstr>
      <vt:lpstr>Metodologia Scrum în dezvoltarea de software</vt:lpstr>
      <vt:lpstr>Introducere</vt:lpstr>
      <vt:lpstr>Agile vs Waterfall</vt:lpstr>
      <vt:lpstr>Principiile și valorile Scrum</vt:lpstr>
      <vt:lpstr>Prezentare PowerPoint</vt:lpstr>
      <vt:lpstr>Echipa Scrum</vt:lpstr>
      <vt:lpstr>Rolul și responsabilitățile deținătorului produsului</vt:lpstr>
      <vt:lpstr>Rolul și responsabilitățile echipei de dezvoltare</vt:lpstr>
      <vt:lpstr>Scrum Master</vt:lpstr>
      <vt:lpstr>Sprint</vt:lpstr>
      <vt:lpstr>Evenimentele Scrum</vt:lpstr>
      <vt:lpstr>Sprint Planning </vt:lpstr>
      <vt:lpstr>Daily Scrum </vt:lpstr>
      <vt:lpstr>Sprint Review</vt:lpstr>
      <vt:lpstr>Sprint Retrospective</vt:lpstr>
      <vt:lpstr>Bibliografie</vt:lpstr>
      <vt:lpstr>Prezentare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Metodologia Scrum în dezvoltarea de software</dc:title>
  <dc:creator>Mara-Ioana GEORGESCU (101478)</dc:creator>
  <cp:lastModifiedBy>Horovei Andreea</cp:lastModifiedBy>
  <cp:revision>25</cp:revision>
  <dcterms:created xsi:type="dcterms:W3CDTF">2021-05-15T18:43:57Z</dcterms:created>
  <dcterms:modified xsi:type="dcterms:W3CDTF">2021-06-01T10:32:14Z</dcterms:modified>
</cp:coreProperties>
</file>

<file path=docProps/thumbnail.jpeg>
</file>